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61" r:id="rId3"/>
    <p:sldId id="259" r:id="rId4"/>
    <p:sldId id="260" r:id="rId5"/>
    <p:sldId id="266" r:id="rId6"/>
    <p:sldId id="269" r:id="rId7"/>
    <p:sldId id="262" r:id="rId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74" d="100"/>
          <a:sy n="74" d="100"/>
        </p:scale>
        <p:origin x="576"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2/11/2019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2/11/2019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2/11/2019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2/11/2019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2/11/2019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2/11/2019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2/11/2019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2/11/2019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2/11/2019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2/11/2019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2/11/2019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2/11/2019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2/11/2019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2/11/2019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2/11/2019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2/11/2019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2/11/2019</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en-US" dirty="0" smtClean="0"/>
              <a:t>Psychology </a:t>
            </a:r>
            <a:endParaRPr lang="en-US" dirty="0"/>
          </a:p>
        </p:txBody>
      </p:sp>
      <p:sp>
        <p:nvSpPr>
          <p:cNvPr id="3" name="Subtitle 2"/>
          <p:cNvSpPr>
            <a:spLocks noGrp="1"/>
          </p:cNvSpPr>
          <p:nvPr>
            <p:ph type="subTitle" idx="1"/>
          </p:nvPr>
        </p:nvSpPr>
        <p:spPr/>
        <p:txBody>
          <a:bodyPr>
            <a:normAutofit fontScale="25000" lnSpcReduction="20000"/>
          </a:bodyPr>
          <a:lstStyle/>
          <a:p>
            <a:pPr algn="ctr">
              <a:lnSpc>
                <a:spcPct val="200000"/>
              </a:lnSpc>
              <a:spcBef>
                <a:spcPts val="0"/>
              </a:spcBef>
              <a:spcAft>
                <a:spcPts val="800"/>
              </a:spcAft>
            </a:pPr>
            <a:r>
              <a:rPr lang="en-US" sz="8000" dirty="0">
                <a:latin typeface="Times New Roman" panose="02020603050405020304" pitchFamily="18" charset="0"/>
                <a:ea typeface="Calibri" panose="020F0502020204030204" pitchFamily="34" charset="0"/>
                <a:cs typeface="Times New Roman" panose="02020603050405020304" pitchFamily="18" charset="0"/>
              </a:rPr>
              <a:t>Psychology</a:t>
            </a:r>
            <a:endParaRPr lang="en-US" sz="8000" dirty="0">
              <a:latin typeface="Calibri" panose="020F0502020204030204" pitchFamily="34" charset="0"/>
              <a:ea typeface="Calibri" panose="020F0502020204030204" pitchFamily="34" charset="0"/>
              <a:cs typeface="Times New Roman" panose="02020603050405020304" pitchFamily="18" charset="0"/>
            </a:endParaRPr>
          </a:p>
          <a:p>
            <a:pPr algn="ctr">
              <a:lnSpc>
                <a:spcPct val="200000"/>
              </a:lnSpc>
              <a:spcBef>
                <a:spcPts val="0"/>
              </a:spcBef>
              <a:spcAft>
                <a:spcPts val="800"/>
              </a:spcAft>
            </a:pPr>
            <a:r>
              <a:rPr lang="en-US" sz="8000" dirty="0">
                <a:latin typeface="Times New Roman" panose="02020603050405020304" pitchFamily="18" charset="0"/>
                <a:ea typeface="Calibri" panose="020F0502020204030204" pitchFamily="34" charset="0"/>
                <a:cs typeface="Times New Roman" panose="02020603050405020304" pitchFamily="18" charset="0"/>
              </a:rPr>
              <a:t>Student’s Name</a:t>
            </a:r>
            <a:endParaRPr lang="en-US" sz="8000" dirty="0">
              <a:latin typeface="Calibri" panose="020F0502020204030204" pitchFamily="34" charset="0"/>
              <a:ea typeface="Calibri" panose="020F0502020204030204" pitchFamily="34" charset="0"/>
              <a:cs typeface="Times New Roman" panose="02020603050405020304" pitchFamily="18" charset="0"/>
            </a:endParaRPr>
          </a:p>
          <a:p>
            <a:pPr algn="ctr">
              <a:lnSpc>
                <a:spcPct val="200000"/>
              </a:lnSpc>
              <a:spcBef>
                <a:spcPts val="0"/>
              </a:spcBef>
              <a:spcAft>
                <a:spcPts val="800"/>
              </a:spcAft>
            </a:pPr>
            <a:r>
              <a:rPr lang="en-US" sz="8000" dirty="0">
                <a:latin typeface="Times New Roman" panose="02020603050405020304" pitchFamily="18" charset="0"/>
                <a:ea typeface="Calibri" panose="020F0502020204030204" pitchFamily="34" charset="0"/>
                <a:cs typeface="Times New Roman" panose="02020603050405020304" pitchFamily="18" charset="0"/>
              </a:rPr>
              <a:t>Institutional affiliation</a:t>
            </a:r>
            <a:endParaRPr lang="en-US" sz="8000" dirty="0">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41771638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Neuroenhancers </a:t>
            </a:r>
            <a:endParaRPr lang="en-US" dirty="0"/>
          </a:p>
        </p:txBody>
      </p:sp>
      <p:sp>
        <p:nvSpPr>
          <p:cNvPr id="3" name="Content Placeholder 2"/>
          <p:cNvSpPr>
            <a:spLocks noGrp="1"/>
          </p:cNvSpPr>
          <p:nvPr>
            <p:ph idx="1"/>
          </p:nvPr>
        </p:nvSpPr>
        <p:spPr>
          <a:xfrm>
            <a:off x="342484" y="1270000"/>
            <a:ext cx="8596668" cy="3880773"/>
          </a:xfrm>
        </p:spPr>
        <p:txBody>
          <a:bodyPr>
            <a:normAutofit/>
          </a:bodyPr>
          <a:lstStyle/>
          <a:p>
            <a:pPr>
              <a:lnSpc>
                <a:spcPct val="220000"/>
              </a:lnSpc>
            </a:pPr>
            <a:r>
              <a:rPr lang="en-US" sz="1600" dirty="0" smtClean="0">
                <a:latin typeface="Times New Roman" panose="02020603050405020304" pitchFamily="18" charset="0"/>
                <a:ea typeface="Calibri" panose="020F0502020204030204" pitchFamily="34" charset="0"/>
              </a:rPr>
              <a:t>Neuroenhancers </a:t>
            </a:r>
            <a:r>
              <a:rPr lang="en-US" sz="1600" dirty="0">
                <a:latin typeface="Times New Roman" panose="02020603050405020304" pitchFamily="18" charset="0"/>
                <a:ea typeface="Calibri" panose="020F0502020204030204" pitchFamily="34" charset="0"/>
              </a:rPr>
              <a:t>can improve learning among the three levels of learning: cognitive, affective and psychomotor learning. </a:t>
            </a:r>
            <a:r>
              <a:rPr lang="en-US" sz="1600" dirty="0" smtClean="0">
                <a:latin typeface="Times New Roman" panose="02020603050405020304" pitchFamily="18" charset="0"/>
                <a:ea typeface="Calibri" panose="020F0502020204030204" pitchFamily="34" charset="0"/>
              </a:rPr>
              <a:t>Cognitive learning is mental (knowledge), affective learning is emotional, while psychomotor is manual (physical). Neuroenhancers improve learning in the following ways:</a:t>
            </a:r>
          </a:p>
          <a:p>
            <a:pPr marL="0" marR="0">
              <a:lnSpc>
                <a:spcPct val="200000"/>
              </a:lnSpc>
              <a:spcBef>
                <a:spcPts val="0"/>
              </a:spcBef>
              <a:spcAft>
                <a:spcPts val="800"/>
              </a:spcAft>
            </a:pPr>
            <a:r>
              <a:rPr lang="en-US" sz="1600" dirty="0" smtClean="0">
                <a:latin typeface="Times New Roman" panose="02020603050405020304" pitchFamily="18" charset="0"/>
                <a:ea typeface="Calibri" panose="020F0502020204030204" pitchFamily="34" charset="0"/>
                <a:cs typeface="Times New Roman" panose="02020603050405020304" pitchFamily="18" charset="0"/>
              </a:rPr>
              <a:t>First, Neuroenhancers </a:t>
            </a:r>
            <a:r>
              <a:rPr lang="en-US" sz="1600" dirty="0">
                <a:latin typeface="Times New Roman" panose="02020603050405020304" pitchFamily="18" charset="0"/>
                <a:ea typeface="Calibri" panose="020F0502020204030204" pitchFamily="34" charset="0"/>
                <a:cs typeface="Times New Roman" panose="02020603050405020304" pitchFamily="18" charset="0"/>
              </a:rPr>
              <a:t>help to improve learning in these three domains of learning by improving the memory and analytical skills of a </a:t>
            </a:r>
            <a:r>
              <a:rPr lang="en-US" sz="1600" dirty="0" smtClean="0">
                <a:latin typeface="Times New Roman" panose="02020603050405020304" pitchFamily="18" charset="0"/>
                <a:ea typeface="Calibri" panose="020F0502020204030204" pitchFamily="34" charset="0"/>
                <a:cs typeface="Times New Roman" panose="02020603050405020304" pitchFamily="18" charset="0"/>
              </a:rPr>
              <a:t>person (</a:t>
            </a:r>
            <a:r>
              <a:rPr lang="en-US" sz="1600" dirty="0" smtClean="0">
                <a:solidFill>
                  <a:prstClr val="black">
                    <a:lumMod val="75000"/>
                    <a:lumOff val="25000"/>
                  </a:prstClr>
                </a:solidFill>
                <a:latin typeface="Times New Roman" panose="02020603050405020304" pitchFamily="18" charset="0"/>
                <a:ea typeface="Calibri" panose="020F0502020204030204" pitchFamily="34" charset="0"/>
                <a:cs typeface="Times New Roman" panose="02020603050405020304" pitchFamily="18" charset="0"/>
              </a:rPr>
              <a:t>Yorks </a:t>
            </a:r>
            <a:r>
              <a:rPr lang="en-US" sz="1600" dirty="0">
                <a:solidFill>
                  <a:prstClr val="black">
                    <a:lumMod val="75000"/>
                    <a:lumOff val="25000"/>
                  </a:prstClr>
                </a:solidFill>
                <a:latin typeface="Times New Roman" panose="02020603050405020304" pitchFamily="18" charset="0"/>
                <a:ea typeface="Calibri" panose="020F0502020204030204" pitchFamily="34" charset="0"/>
                <a:cs typeface="Times New Roman" panose="02020603050405020304" pitchFamily="18" charset="0"/>
              </a:rPr>
              <a:t>&amp; Barto, </a:t>
            </a:r>
            <a:r>
              <a:rPr lang="en-US" sz="1600" dirty="0" smtClean="0">
                <a:solidFill>
                  <a:prstClr val="black">
                    <a:lumMod val="75000"/>
                    <a:lumOff val="25000"/>
                  </a:prstClr>
                </a:solidFill>
                <a:latin typeface="Times New Roman" panose="02020603050405020304" pitchFamily="18" charset="0"/>
                <a:ea typeface="Calibri" panose="020F0502020204030204" pitchFamily="34" charset="0"/>
                <a:cs typeface="Times New Roman" panose="02020603050405020304" pitchFamily="18" charset="0"/>
              </a:rPr>
              <a:t>2015).</a:t>
            </a:r>
            <a:endParaRPr lang="en-US" sz="1600" dirty="0" smtClean="0">
              <a:latin typeface="Times New Roman" panose="02020603050405020304" pitchFamily="18" charset="0"/>
              <a:ea typeface="Calibri" panose="020F0502020204030204" pitchFamily="34" charset="0"/>
              <a:cs typeface="Times New Roman" panose="02020603050405020304" pitchFamily="18" charset="0"/>
            </a:endParaRPr>
          </a:p>
          <a:p>
            <a:pPr marL="0" marR="0">
              <a:lnSpc>
                <a:spcPct val="200000"/>
              </a:lnSpc>
              <a:spcBef>
                <a:spcPts val="0"/>
              </a:spcBef>
              <a:spcAft>
                <a:spcPts val="800"/>
              </a:spcAft>
            </a:pPr>
            <a:r>
              <a:rPr lang="en-US" sz="1600" dirty="0" smtClean="0">
                <a:latin typeface="Times New Roman" panose="02020603050405020304" pitchFamily="18" charset="0"/>
                <a:ea typeface="Calibri" panose="020F0502020204030204" pitchFamily="34" charset="0"/>
                <a:cs typeface="Times New Roman" panose="02020603050405020304" pitchFamily="18" charset="0"/>
              </a:rPr>
              <a:t>Also, they reduce the risks of insomnia, stress, and anxiety making the brain to function correctly and in a better way. </a:t>
            </a:r>
          </a:p>
          <a:p>
            <a:pPr marL="0" marR="0">
              <a:lnSpc>
                <a:spcPct val="200000"/>
              </a:lnSpc>
              <a:spcBef>
                <a:spcPts val="0"/>
              </a:spcBef>
              <a:spcAft>
                <a:spcPts val="800"/>
              </a:spcAft>
            </a:pPr>
            <a:endParaRPr lang="en-US" sz="1600" dirty="0"/>
          </a:p>
        </p:txBody>
      </p:sp>
    </p:spTree>
    <p:extLst>
      <p:ext uri="{BB962C8B-B14F-4D97-AF65-F5344CB8AC3E}">
        <p14:creationId xmlns:p14="http://schemas.microsoft.com/office/powerpoint/2010/main" val="34594613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marL="0" marR="0" algn="ctr">
              <a:lnSpc>
                <a:spcPct val="200000"/>
              </a:lnSpc>
              <a:spcBef>
                <a:spcPts val="0"/>
              </a:spcBef>
              <a:spcAft>
                <a:spcPts val="800"/>
              </a:spcAft>
            </a:pPr>
            <a:r>
              <a:rPr lang="en-US" sz="3200" dirty="0" err="1" smtClean="0">
                <a:latin typeface="Calibri" panose="020F0502020204030204" pitchFamily="34" charset="0"/>
                <a:ea typeface="Calibri" panose="020F0502020204030204" pitchFamily="34" charset="0"/>
                <a:cs typeface="Times New Roman" panose="02020603050405020304" pitchFamily="18" charset="0"/>
              </a:rPr>
              <a:t>Cont</a:t>
            </a:r>
            <a:r>
              <a:rPr lang="en-US" sz="3200" dirty="0" smtClean="0">
                <a:latin typeface="Calibri" panose="020F0502020204030204" pitchFamily="34" charset="0"/>
                <a:ea typeface="Calibri" panose="020F0502020204030204" pitchFamily="34" charset="0"/>
                <a:cs typeface="Times New Roman" panose="02020603050405020304" pitchFamily="18" charset="0"/>
              </a:rPr>
              <a:t>…</a:t>
            </a:r>
            <a:r>
              <a:rPr lang="en-US" sz="3200" dirty="0">
                <a:latin typeface="Calibri" panose="020F0502020204030204" pitchFamily="34" charset="0"/>
                <a:ea typeface="Calibri" panose="020F0502020204030204" pitchFamily="34" charset="0"/>
                <a:cs typeface="Times New Roman" panose="02020603050405020304" pitchFamily="18" charset="0"/>
              </a:rPr>
              <a:t/>
            </a:r>
            <a:br>
              <a:rPr lang="en-US" sz="3200" dirty="0">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p:cNvSpPr>
            <a:spLocks noGrp="1"/>
          </p:cNvSpPr>
          <p:nvPr>
            <p:ph idx="1"/>
          </p:nvPr>
        </p:nvSpPr>
        <p:spPr/>
        <p:txBody>
          <a:bodyPr>
            <a:normAutofit fontScale="77500" lnSpcReduction="20000"/>
          </a:bodyPr>
          <a:lstStyle/>
          <a:p>
            <a:pPr marL="0" marR="0">
              <a:lnSpc>
                <a:spcPct val="200000"/>
              </a:lnSpc>
              <a:spcBef>
                <a:spcPts val="0"/>
              </a:spcBef>
              <a:spcAft>
                <a:spcPts val="800"/>
              </a:spcAft>
            </a:pPr>
            <a:r>
              <a:rPr lang="en-US" sz="1900" dirty="0" smtClean="0">
                <a:solidFill>
                  <a:prstClr val="black">
                    <a:lumMod val="75000"/>
                    <a:lumOff val="25000"/>
                  </a:prstClr>
                </a:solidFill>
                <a:latin typeface="Times New Roman" panose="02020603050405020304" pitchFamily="18" charset="0"/>
                <a:ea typeface="Calibri" panose="020F0502020204030204" pitchFamily="34" charset="0"/>
                <a:cs typeface="Times New Roman" panose="02020603050405020304" pitchFamily="18" charset="0"/>
              </a:rPr>
              <a:t>According to Kulshrestha et al., (2017), neuroenhancers also improve learning by improving alertness and mood through the day and also improving concentration and better attention. Also, neuroenhancers support brain health (by improving brain cell health) hence enhancing learning in the three domains of learning.</a:t>
            </a:r>
            <a:r>
              <a:rPr lang="en-US" sz="1900" b="1" dirty="0" smtClean="0">
                <a:latin typeface="Times New Roman" panose="02020603050405020304" pitchFamily="18" charset="0"/>
                <a:ea typeface="Calibri" panose="020F0502020204030204" pitchFamily="34" charset="0"/>
                <a:cs typeface="Times New Roman" panose="02020603050405020304" pitchFamily="18" charset="0"/>
              </a:rPr>
              <a:t> </a:t>
            </a:r>
            <a:endParaRPr lang="en-US" sz="1900" b="1" dirty="0" smtClean="0">
              <a:latin typeface="Times New Roman" panose="02020603050405020304" pitchFamily="18" charset="0"/>
              <a:ea typeface="Calibri" panose="020F0502020204030204" pitchFamily="34" charset="0"/>
              <a:cs typeface="Times New Roman" panose="02020603050405020304" pitchFamily="18" charset="0"/>
            </a:endParaRPr>
          </a:p>
          <a:p>
            <a:pPr marL="0" marR="0" indent="0" algn="ctr">
              <a:lnSpc>
                <a:spcPct val="200000"/>
              </a:lnSpc>
              <a:spcBef>
                <a:spcPts val="0"/>
              </a:spcBef>
              <a:spcAft>
                <a:spcPts val="800"/>
              </a:spcAft>
              <a:buNone/>
            </a:pPr>
            <a:r>
              <a:rPr lang="en-US" sz="1900" b="1" dirty="0" smtClean="0">
                <a:latin typeface="Times New Roman" panose="02020603050405020304" pitchFamily="18" charset="0"/>
                <a:ea typeface="Calibri" panose="020F0502020204030204" pitchFamily="34" charset="0"/>
                <a:cs typeface="Times New Roman" panose="02020603050405020304" pitchFamily="18" charset="0"/>
              </a:rPr>
              <a:t>Difference </a:t>
            </a:r>
            <a:r>
              <a:rPr lang="en-US" sz="1900" b="1" dirty="0">
                <a:latin typeface="Times New Roman" panose="02020603050405020304" pitchFamily="18" charset="0"/>
                <a:ea typeface="Calibri" panose="020F0502020204030204" pitchFamily="34" charset="0"/>
                <a:cs typeface="Times New Roman" panose="02020603050405020304" pitchFamily="18" charset="0"/>
              </a:rPr>
              <a:t>between natural and artificial substances</a:t>
            </a:r>
            <a:r>
              <a:rPr lang="en-US" sz="1900" b="1" dirty="0" smtClean="0">
                <a:latin typeface="Times New Roman" panose="02020603050405020304" pitchFamily="18" charset="0"/>
                <a:ea typeface="Calibri" panose="020F0502020204030204" pitchFamily="34" charset="0"/>
                <a:cs typeface="Times New Roman" panose="02020603050405020304" pitchFamily="18" charset="0"/>
              </a:rPr>
              <a:t>.</a:t>
            </a:r>
          </a:p>
          <a:p>
            <a:pPr marL="0" marR="0">
              <a:lnSpc>
                <a:spcPct val="200000"/>
              </a:lnSpc>
              <a:spcBef>
                <a:spcPts val="0"/>
              </a:spcBef>
              <a:spcAft>
                <a:spcPts val="800"/>
              </a:spcAft>
            </a:pPr>
            <a:r>
              <a:rPr lang="en-US" sz="1900" dirty="0">
                <a:latin typeface="Times New Roman" panose="02020603050405020304" pitchFamily="18" charset="0"/>
                <a:ea typeface="Calibri" panose="020F0502020204030204" pitchFamily="34" charset="0"/>
                <a:cs typeface="Times New Roman" panose="02020603050405020304" pitchFamily="18" charset="0"/>
              </a:rPr>
              <a:t>Natural substances are found in nature as they are while artificial substances are man-made. Natural materials can be termed as "God-given" while synthetic substances are a result of the works of men. </a:t>
            </a:r>
          </a:p>
          <a:p>
            <a:pPr marL="0" marR="0" indent="0">
              <a:lnSpc>
                <a:spcPct val="200000"/>
              </a:lnSpc>
              <a:spcBef>
                <a:spcPts val="0"/>
              </a:spcBef>
              <a:spcAft>
                <a:spcPts val="800"/>
              </a:spcAft>
              <a:buNone/>
            </a:pPr>
            <a:endParaRPr lang="en-US" sz="1200" dirty="0">
              <a:latin typeface="Calibri" panose="020F0502020204030204" pitchFamily="34" charset="0"/>
              <a:ea typeface="Calibri" panose="020F0502020204030204" pitchFamily="34" charset="0"/>
              <a:cs typeface="Times New Roman" panose="02020603050405020304" pitchFamily="18" charset="0"/>
            </a:endParaRPr>
          </a:p>
          <a:p>
            <a:pPr>
              <a:lnSpc>
                <a:spcPct val="200000"/>
              </a:lnSpc>
            </a:pPr>
            <a:endParaRPr lang="en-US" sz="1400" dirty="0" smtClean="0">
              <a:solidFill>
                <a:prstClr val="black">
                  <a:lumMod val="75000"/>
                  <a:lumOff val="25000"/>
                </a:prstClr>
              </a:solidFill>
              <a:latin typeface="Times New Roman" panose="02020603050405020304" pitchFamily="18" charset="0"/>
              <a:ea typeface="Calibri" panose="020F0502020204030204" pitchFamily="34" charset="0"/>
              <a:cs typeface="Times New Roman" panose="02020603050405020304" pitchFamily="18" charset="0"/>
            </a:endParaRPr>
          </a:p>
          <a:p>
            <a:pPr>
              <a:lnSpc>
                <a:spcPct val="200000"/>
              </a:lnSpc>
            </a:pPr>
            <a:endParaRPr lang="en-US" dirty="0"/>
          </a:p>
        </p:txBody>
      </p:sp>
    </p:spTree>
    <p:extLst>
      <p:ext uri="{BB962C8B-B14F-4D97-AF65-F5344CB8AC3E}">
        <p14:creationId xmlns:p14="http://schemas.microsoft.com/office/powerpoint/2010/main" val="32339767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latin typeface="Times New Roman" panose="02020603050405020304" pitchFamily="18" charset="0"/>
                <a:ea typeface="Arial" panose="020B0604020202020204" pitchFamily="34" charset="0"/>
              </a:rPr>
              <a:t>Transcranial </a:t>
            </a:r>
            <a:r>
              <a:rPr lang="en-US" b="1" dirty="0">
                <a:latin typeface="Times New Roman" panose="02020603050405020304" pitchFamily="18" charset="0"/>
                <a:ea typeface="Arial" panose="020B0604020202020204" pitchFamily="34" charset="0"/>
              </a:rPr>
              <a:t>stimulation </a:t>
            </a:r>
            <a:endParaRPr lang="en-US" dirty="0"/>
          </a:p>
        </p:txBody>
      </p:sp>
      <p:sp>
        <p:nvSpPr>
          <p:cNvPr id="3" name="Content Placeholder 2"/>
          <p:cNvSpPr>
            <a:spLocks noGrp="1"/>
          </p:cNvSpPr>
          <p:nvPr>
            <p:ph idx="1"/>
          </p:nvPr>
        </p:nvSpPr>
        <p:spPr/>
        <p:txBody>
          <a:bodyPr>
            <a:noAutofit/>
          </a:bodyPr>
          <a:lstStyle/>
          <a:p>
            <a:pPr>
              <a:lnSpc>
                <a:spcPct val="210000"/>
              </a:lnSpc>
            </a:pPr>
            <a:r>
              <a:rPr lang="en-US" sz="1400" dirty="0" smtClean="0">
                <a:latin typeface="Times New Roman" panose="02020603050405020304" pitchFamily="18" charset="0"/>
                <a:cs typeface="Times New Roman" panose="02020603050405020304" pitchFamily="18" charset="0"/>
              </a:rPr>
              <a:t>Transcranial stimulation </a:t>
            </a:r>
            <a:r>
              <a:rPr lang="en-US" sz="1400" dirty="0" smtClean="0">
                <a:latin typeface="Times New Roman" panose="02020603050405020304" pitchFamily="18" charset="0"/>
                <a:ea typeface="Arial" panose="020B0604020202020204" pitchFamily="34" charset="0"/>
              </a:rPr>
              <a:t>can </a:t>
            </a:r>
            <a:r>
              <a:rPr lang="en-US" sz="1400" dirty="0">
                <a:latin typeface="Times New Roman" panose="02020603050405020304" pitchFamily="18" charset="0"/>
                <a:ea typeface="Arial" panose="020B0604020202020204" pitchFamily="34" charset="0"/>
              </a:rPr>
              <a:t>be in the form of transcranial electrical stimulation and (TES) and Transcranial magnetic stimulation (TMS). Both help to enhance learning in the three levels of </a:t>
            </a:r>
            <a:r>
              <a:rPr lang="en-US" sz="1400" dirty="0" smtClean="0">
                <a:latin typeface="Times New Roman" panose="02020603050405020304" pitchFamily="18" charset="0"/>
                <a:ea typeface="Arial" panose="020B0604020202020204" pitchFamily="34" charset="0"/>
              </a:rPr>
              <a:t>learning in the following ways: </a:t>
            </a:r>
            <a:endParaRPr lang="en-US" sz="1400" dirty="0">
              <a:latin typeface="Times New Roman" panose="02020603050405020304" pitchFamily="18" charset="0"/>
              <a:ea typeface="Arial" panose="020B0604020202020204" pitchFamily="34" charset="0"/>
            </a:endParaRPr>
          </a:p>
          <a:p>
            <a:pPr>
              <a:lnSpc>
                <a:spcPct val="210000"/>
              </a:lnSpc>
            </a:pPr>
            <a:r>
              <a:rPr lang="en-US" sz="1400" dirty="0">
                <a:latin typeface="Times New Roman" panose="02020603050405020304" pitchFamily="18" charset="0"/>
                <a:ea typeface="Arial" panose="020B0604020202020204" pitchFamily="34" charset="0"/>
              </a:rPr>
              <a:t>Studies have shown that TMS modulates the stimulated brain region as well as the network the stimulated region is part of. This may lead to the strengthening of weak connections within the deficient network by lowering the neuronal threshold and repeatedly activating the syste</a:t>
            </a:r>
            <a:r>
              <a:rPr lang="en-US" sz="1400" dirty="0">
                <a:latin typeface="Times New Roman" panose="02020603050405020304" pitchFamily="18" charset="0"/>
                <a:ea typeface="Calibri" panose="020F0502020204030204" pitchFamily="34" charset="0"/>
              </a:rPr>
              <a:t>m (</a:t>
            </a:r>
            <a:r>
              <a:rPr lang="en-US" sz="1400" dirty="0">
                <a:latin typeface="Times New Roman" panose="02020603050405020304" pitchFamily="18" charset="0"/>
                <a:ea typeface="Arial" panose="020B0604020202020204" pitchFamily="34" charset="0"/>
              </a:rPr>
              <a:t>Di Lazzaro et al., 2014). </a:t>
            </a:r>
            <a:endParaRPr lang="en-US" sz="1400" dirty="0" smtClean="0">
              <a:latin typeface="Times New Roman" panose="02020603050405020304" pitchFamily="18" charset="0"/>
              <a:ea typeface="Arial" panose="020B0604020202020204" pitchFamily="34" charset="0"/>
            </a:endParaRPr>
          </a:p>
          <a:p>
            <a:pPr>
              <a:lnSpc>
                <a:spcPct val="210000"/>
              </a:lnSpc>
            </a:pPr>
            <a:r>
              <a:rPr lang="en-US" sz="1400" dirty="0">
                <a:latin typeface="Times New Roman" panose="02020603050405020304" pitchFamily="18" charset="0"/>
                <a:ea typeface="Arial" panose="020B0604020202020204" pitchFamily="34" charset="0"/>
              </a:rPr>
              <a:t>Transcranial stimulation can serve as an addition to cognitive training for learning difficulties. Transcranial stimulation can improve learning by improving deficient cognitive functioning in people with brain damage or cognitive dysfunction. TES induces neuroplasticity which supports and complements the cognitive training effects and redirects the ill-defined developmental trajectories of underdeveloped brain </a:t>
            </a:r>
            <a:r>
              <a:rPr lang="en-US" sz="1400" dirty="0" smtClean="0">
                <a:latin typeface="Times New Roman" panose="02020603050405020304" pitchFamily="18" charset="0"/>
                <a:ea typeface="Arial" panose="020B0604020202020204" pitchFamily="34" charset="0"/>
              </a:rPr>
              <a:t>regions.</a:t>
            </a:r>
            <a:endParaRPr lang="en-US" sz="1400" dirty="0"/>
          </a:p>
        </p:txBody>
      </p:sp>
    </p:spTree>
    <p:extLst>
      <p:ext uri="{BB962C8B-B14F-4D97-AF65-F5344CB8AC3E}">
        <p14:creationId xmlns:p14="http://schemas.microsoft.com/office/powerpoint/2010/main" val="315506635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200" b="1" dirty="0">
                <a:solidFill>
                  <a:srgbClr val="90C226"/>
                </a:solidFill>
                <a:latin typeface="Times New Roman" panose="02020603050405020304" pitchFamily="18" charset="0"/>
                <a:ea typeface="Calibri" panose="020F0502020204030204" pitchFamily="34" charset="0"/>
                <a:cs typeface="Times New Roman" panose="02020603050405020304" pitchFamily="18" charset="0"/>
              </a:rPr>
              <a:t>Speaker’s notes on neuroenhancement and transcranial stimulation</a:t>
            </a:r>
            <a:endParaRPr lang="en-US" dirty="0"/>
          </a:p>
        </p:txBody>
      </p:sp>
      <p:sp>
        <p:nvSpPr>
          <p:cNvPr id="3" name="Content Placeholder 2"/>
          <p:cNvSpPr>
            <a:spLocks noGrp="1"/>
          </p:cNvSpPr>
          <p:nvPr>
            <p:ph idx="1"/>
          </p:nvPr>
        </p:nvSpPr>
        <p:spPr/>
        <p:txBody>
          <a:bodyPr>
            <a:normAutofit fontScale="92500" lnSpcReduction="10000"/>
          </a:bodyPr>
          <a:lstStyle/>
          <a:p>
            <a:pPr>
              <a:lnSpc>
                <a:spcPct val="200000"/>
              </a:lnSpc>
            </a:pPr>
            <a:r>
              <a:rPr lang="en-US" sz="1400" dirty="0">
                <a:latin typeface="Times New Roman" panose="02020603050405020304" pitchFamily="18" charset="0"/>
                <a:ea typeface="Calibri" panose="020F0502020204030204" pitchFamily="34" charset="0"/>
              </a:rPr>
              <a:t>Although neuroenhancement helps improve learning, there are present and future challenges of brain stimulation</a:t>
            </a:r>
            <a:r>
              <a:rPr lang="en-US" sz="1400" dirty="0" smtClean="0">
                <a:latin typeface="Times New Roman" panose="02020603050405020304" pitchFamily="18" charset="0"/>
                <a:ea typeface="Calibri" panose="020F0502020204030204" pitchFamily="34" charset="0"/>
              </a:rPr>
              <a:t>.</a:t>
            </a:r>
            <a:r>
              <a:rPr lang="en-US" sz="1400" dirty="0">
                <a:latin typeface="Times New Roman" panose="02020603050405020304" pitchFamily="18" charset="0"/>
                <a:ea typeface="Calibri" panose="020F0502020204030204" pitchFamily="34" charset="0"/>
              </a:rPr>
              <a:t> Neuroenhancement may not work well for all people due to individual differences. </a:t>
            </a:r>
            <a:endParaRPr lang="en-US" sz="1400" dirty="0" smtClean="0">
              <a:latin typeface="Times New Roman" panose="02020603050405020304" pitchFamily="18" charset="0"/>
              <a:ea typeface="Calibri" panose="020F0502020204030204" pitchFamily="34" charset="0"/>
            </a:endParaRPr>
          </a:p>
          <a:p>
            <a:pPr>
              <a:lnSpc>
                <a:spcPct val="200000"/>
              </a:lnSpc>
            </a:pPr>
            <a:r>
              <a:rPr lang="en-US" sz="1400" dirty="0">
                <a:latin typeface="Times New Roman" panose="02020603050405020304" pitchFamily="18" charset="0"/>
                <a:ea typeface="Calibri" panose="020F0502020204030204" pitchFamily="34" charset="0"/>
              </a:rPr>
              <a:t>It is still unclear how neuroenhancement affects the brain and behavior as a function of individual differences. Future research is required to establish how variation in human performance is linked to improvement in cognitive abilities. Public school teachers can use neuroenhancement to improve the learning of challenged children, but the necessary precautions should be taken. Neuroenhancement is a useful tool that teachers can use to improve the cognitive learning of challenged children</a:t>
            </a:r>
            <a:r>
              <a:rPr lang="en-US" sz="1400" dirty="0" smtClean="0">
                <a:latin typeface="Times New Roman" panose="02020603050405020304" pitchFamily="18" charset="0"/>
                <a:ea typeface="Calibri" panose="020F0502020204030204" pitchFamily="34" charset="0"/>
              </a:rPr>
              <a:t>.</a:t>
            </a:r>
          </a:p>
          <a:p>
            <a:pPr>
              <a:lnSpc>
                <a:spcPct val="200000"/>
              </a:lnSpc>
            </a:pPr>
            <a:r>
              <a:rPr lang="en-US" sz="1400" dirty="0">
                <a:latin typeface="Times New Roman" panose="02020603050405020304" pitchFamily="18" charset="0"/>
                <a:ea typeface="Calibri" panose="020F0502020204030204" pitchFamily="34" charset="0"/>
              </a:rPr>
              <a:t>Although different studies worldwide have shown that TES and TMS coupled with cognitive training can improve learning in both healthy and clinical adult populations, several precautions need to be taken</a:t>
            </a:r>
            <a:r>
              <a:rPr lang="en-US" sz="1400" dirty="0" smtClean="0">
                <a:latin typeface="Times New Roman" panose="02020603050405020304" pitchFamily="18" charset="0"/>
                <a:ea typeface="Calibri" panose="020F0502020204030204" pitchFamily="34" charset="0"/>
              </a:rPr>
              <a:t>.</a:t>
            </a:r>
          </a:p>
          <a:p>
            <a:endParaRPr lang="en-US" dirty="0"/>
          </a:p>
        </p:txBody>
      </p:sp>
    </p:spTree>
    <p:extLst>
      <p:ext uri="{BB962C8B-B14F-4D97-AF65-F5344CB8AC3E}">
        <p14:creationId xmlns:p14="http://schemas.microsoft.com/office/powerpoint/2010/main" val="12204663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Conti…</a:t>
            </a:r>
            <a:endParaRPr lang="en-US" dirty="0"/>
          </a:p>
        </p:txBody>
      </p:sp>
      <p:sp>
        <p:nvSpPr>
          <p:cNvPr id="3" name="Content Placeholder 2"/>
          <p:cNvSpPr>
            <a:spLocks noGrp="1"/>
          </p:cNvSpPr>
          <p:nvPr>
            <p:ph idx="1"/>
          </p:nvPr>
        </p:nvSpPr>
        <p:spPr/>
        <p:txBody>
          <a:bodyPr>
            <a:normAutofit/>
          </a:bodyPr>
          <a:lstStyle/>
          <a:p>
            <a:pPr>
              <a:lnSpc>
                <a:spcPct val="200000"/>
              </a:lnSpc>
            </a:pPr>
            <a:r>
              <a:rPr lang="en-US" sz="1400" dirty="0">
                <a:latin typeface="Times New Roman" panose="02020603050405020304" pitchFamily="18" charset="0"/>
                <a:ea typeface="Calibri" panose="020F0502020204030204" pitchFamily="34" charset="0"/>
              </a:rPr>
              <a:t>There is no denial that TES is a useful aid in promoting cognitive training effects where there is atypicality in the brain that is not addressed by cognitive training alone. Thus, transcranial stimulation is essential in the present and future generations as a successful addition to cognitive training for learning </a:t>
            </a:r>
            <a:r>
              <a:rPr lang="en-US" sz="1400" dirty="0" smtClean="0">
                <a:latin typeface="Times New Roman" panose="02020603050405020304" pitchFamily="18" charset="0"/>
                <a:ea typeface="Calibri" panose="020F0502020204030204" pitchFamily="34" charset="0"/>
              </a:rPr>
              <a:t>difficulties.</a:t>
            </a:r>
          </a:p>
          <a:p>
            <a:pPr>
              <a:lnSpc>
                <a:spcPct val="200000"/>
              </a:lnSpc>
            </a:pPr>
            <a:r>
              <a:rPr lang="en-US" sz="1400" dirty="0" smtClean="0">
                <a:latin typeface="Times New Roman" panose="02020603050405020304" pitchFamily="18" charset="0"/>
                <a:ea typeface="Calibri" panose="020F0502020204030204" pitchFamily="34" charset="0"/>
              </a:rPr>
              <a:t> </a:t>
            </a:r>
            <a:r>
              <a:rPr lang="en-US" sz="1400" dirty="0">
                <a:latin typeface="Times New Roman" panose="02020603050405020304" pitchFamily="18" charset="0"/>
                <a:ea typeface="Calibri" panose="020F0502020204030204" pitchFamily="34" charset="0"/>
              </a:rPr>
              <a:t>However, it has to be used with various precautions such as a close and careful investigation of short and long term effects of TES on the atypically growing brain and the introduction of restrictions and guidelines for the use of transcranial stimulation in pediatrics for researchers only. TES should be used alongside appropriate cognitive training because TES does not improve cognitive performance all by </a:t>
            </a:r>
            <a:r>
              <a:rPr lang="en-US" sz="1400" dirty="0" smtClean="0">
                <a:latin typeface="Times New Roman" panose="02020603050405020304" pitchFamily="18" charset="0"/>
                <a:ea typeface="Calibri" panose="020F0502020204030204" pitchFamily="34" charset="0"/>
              </a:rPr>
              <a:t>itself</a:t>
            </a:r>
            <a:r>
              <a:rPr lang="en-US" sz="1400" dirty="0" smtClean="0">
                <a:solidFill>
                  <a:prstClr val="black">
                    <a:lumMod val="75000"/>
                    <a:lumOff val="25000"/>
                  </a:prstClr>
                </a:solidFill>
                <a:latin typeface="Times New Roman" panose="02020603050405020304" pitchFamily="18" charset="0"/>
                <a:ea typeface="Calibri" panose="020F0502020204030204" pitchFamily="34" charset="0"/>
              </a:rPr>
              <a:t> </a:t>
            </a:r>
            <a:r>
              <a:rPr lang="en-US" sz="1400" dirty="0">
                <a:solidFill>
                  <a:prstClr val="black">
                    <a:lumMod val="75000"/>
                    <a:lumOff val="25000"/>
                  </a:prstClr>
                </a:solidFill>
                <a:latin typeface="Times New Roman" panose="02020603050405020304" pitchFamily="18" charset="0"/>
                <a:ea typeface="Calibri" panose="020F0502020204030204" pitchFamily="34" charset="0"/>
              </a:rPr>
              <a:t>(</a:t>
            </a:r>
            <a:r>
              <a:rPr lang="en-US" sz="1400" dirty="0">
                <a:solidFill>
                  <a:prstClr val="black">
                    <a:lumMod val="75000"/>
                    <a:lumOff val="25000"/>
                  </a:prstClr>
                </a:solidFill>
                <a:latin typeface="Times New Roman" panose="02020603050405020304" pitchFamily="18" charset="0"/>
                <a:ea typeface="Arial" panose="020B0604020202020204" pitchFamily="34" charset="0"/>
              </a:rPr>
              <a:t>Di </a:t>
            </a:r>
            <a:r>
              <a:rPr lang="en-US" sz="1400" dirty="0" err="1">
                <a:solidFill>
                  <a:prstClr val="black">
                    <a:lumMod val="75000"/>
                    <a:lumOff val="25000"/>
                  </a:prstClr>
                </a:solidFill>
                <a:latin typeface="Times New Roman" panose="02020603050405020304" pitchFamily="18" charset="0"/>
                <a:ea typeface="Arial" panose="020B0604020202020204" pitchFamily="34" charset="0"/>
              </a:rPr>
              <a:t>Lazzaro</a:t>
            </a:r>
            <a:r>
              <a:rPr lang="en-US" sz="1400" dirty="0">
                <a:solidFill>
                  <a:prstClr val="black">
                    <a:lumMod val="75000"/>
                    <a:lumOff val="25000"/>
                  </a:prstClr>
                </a:solidFill>
                <a:latin typeface="Times New Roman" panose="02020603050405020304" pitchFamily="18" charset="0"/>
                <a:ea typeface="Arial" panose="020B0604020202020204" pitchFamily="34" charset="0"/>
              </a:rPr>
              <a:t> et al., </a:t>
            </a:r>
            <a:r>
              <a:rPr lang="en-US" sz="1400" dirty="0" smtClean="0">
                <a:solidFill>
                  <a:prstClr val="black">
                    <a:lumMod val="75000"/>
                    <a:lumOff val="25000"/>
                  </a:prstClr>
                </a:solidFill>
                <a:latin typeface="Times New Roman" panose="02020603050405020304" pitchFamily="18" charset="0"/>
                <a:ea typeface="Arial" panose="020B0604020202020204" pitchFamily="34" charset="0"/>
              </a:rPr>
              <a:t>2014).</a:t>
            </a:r>
            <a:endParaRPr lang="en-US" sz="1400" dirty="0"/>
          </a:p>
        </p:txBody>
      </p:sp>
    </p:spTree>
    <p:extLst>
      <p:ext uri="{BB962C8B-B14F-4D97-AF65-F5344CB8AC3E}">
        <p14:creationId xmlns:p14="http://schemas.microsoft.com/office/powerpoint/2010/main" val="35203368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References </a:t>
            </a:r>
            <a:endParaRPr lang="en-US" dirty="0"/>
          </a:p>
        </p:txBody>
      </p:sp>
      <p:sp>
        <p:nvSpPr>
          <p:cNvPr id="3" name="Content Placeholder 2"/>
          <p:cNvSpPr>
            <a:spLocks noGrp="1"/>
          </p:cNvSpPr>
          <p:nvPr>
            <p:ph idx="1"/>
          </p:nvPr>
        </p:nvSpPr>
        <p:spPr/>
        <p:txBody>
          <a:bodyPr>
            <a:normAutofit fontScale="25000" lnSpcReduction="20000"/>
          </a:bodyPr>
          <a:lstStyle/>
          <a:p>
            <a:pPr>
              <a:lnSpc>
                <a:spcPct val="220000"/>
              </a:lnSpc>
            </a:pPr>
            <a:r>
              <a:rPr lang="en-US" sz="6400" dirty="0" smtClean="0">
                <a:latin typeface="Times New Roman" panose="02020603050405020304" pitchFamily="18" charset="0"/>
                <a:ea typeface="Calibri" panose="020F0502020204030204" pitchFamily="34" charset="0"/>
                <a:cs typeface="Times New Roman" panose="02020603050405020304" pitchFamily="18" charset="0"/>
              </a:rPr>
              <a:t>Di Lazzaro, V., </a:t>
            </a:r>
            <a:r>
              <a:rPr lang="en-US" sz="6400" dirty="0" err="1" smtClean="0">
                <a:latin typeface="Times New Roman" panose="02020603050405020304" pitchFamily="18" charset="0"/>
                <a:ea typeface="Calibri" panose="020F0502020204030204" pitchFamily="34" charset="0"/>
                <a:cs typeface="Times New Roman" panose="02020603050405020304" pitchFamily="18" charset="0"/>
              </a:rPr>
              <a:t>Restuccia</a:t>
            </a:r>
            <a:r>
              <a:rPr lang="en-US" sz="6400" dirty="0" smtClean="0">
                <a:latin typeface="Times New Roman" panose="02020603050405020304" pitchFamily="18" charset="0"/>
                <a:ea typeface="Calibri" panose="020F0502020204030204" pitchFamily="34" charset="0"/>
                <a:cs typeface="Times New Roman" panose="02020603050405020304" pitchFamily="18" charset="0"/>
              </a:rPr>
              <a:t>, D., </a:t>
            </a:r>
            <a:r>
              <a:rPr lang="en-US" sz="6400" dirty="0" err="1" smtClean="0">
                <a:latin typeface="Times New Roman" panose="02020603050405020304" pitchFamily="18" charset="0"/>
                <a:ea typeface="Calibri" panose="020F0502020204030204" pitchFamily="34" charset="0"/>
                <a:cs typeface="Times New Roman" panose="02020603050405020304" pitchFamily="18" charset="0"/>
              </a:rPr>
              <a:t>Oliviero</a:t>
            </a:r>
            <a:r>
              <a:rPr lang="en-US" sz="6400" dirty="0" smtClean="0">
                <a:latin typeface="Times New Roman" panose="02020603050405020304" pitchFamily="18" charset="0"/>
                <a:ea typeface="Calibri" panose="020F0502020204030204" pitchFamily="34" charset="0"/>
                <a:cs typeface="Times New Roman" panose="02020603050405020304" pitchFamily="18" charset="0"/>
              </a:rPr>
              <a:t>, A., </a:t>
            </a:r>
            <a:r>
              <a:rPr lang="en-US" sz="6400" dirty="0" err="1" smtClean="0">
                <a:latin typeface="Times New Roman" panose="02020603050405020304" pitchFamily="18" charset="0"/>
                <a:ea typeface="Calibri" panose="020F0502020204030204" pitchFamily="34" charset="0"/>
                <a:cs typeface="Times New Roman" panose="02020603050405020304" pitchFamily="18" charset="0"/>
              </a:rPr>
              <a:t>Profice</a:t>
            </a:r>
            <a:r>
              <a:rPr lang="en-US" sz="6400" dirty="0" smtClean="0">
                <a:latin typeface="Times New Roman" panose="02020603050405020304" pitchFamily="18" charset="0"/>
                <a:ea typeface="Calibri" panose="020F0502020204030204" pitchFamily="34" charset="0"/>
                <a:cs typeface="Times New Roman" panose="02020603050405020304" pitchFamily="18" charset="0"/>
              </a:rPr>
              <a:t>, P., Ferrara, L., </a:t>
            </a:r>
            <a:r>
              <a:rPr lang="en-US" sz="6400" dirty="0" err="1" smtClean="0">
                <a:latin typeface="Times New Roman" panose="02020603050405020304" pitchFamily="18" charset="0"/>
                <a:ea typeface="Calibri" panose="020F0502020204030204" pitchFamily="34" charset="0"/>
                <a:cs typeface="Times New Roman" panose="02020603050405020304" pitchFamily="18" charset="0"/>
              </a:rPr>
              <a:t>Insola</a:t>
            </a:r>
            <a:r>
              <a:rPr lang="en-US" sz="6400" dirty="0" smtClean="0">
                <a:latin typeface="Times New Roman" panose="02020603050405020304" pitchFamily="18" charset="0"/>
                <a:ea typeface="Calibri" panose="020F0502020204030204" pitchFamily="34" charset="0"/>
                <a:cs typeface="Times New Roman" panose="02020603050405020304" pitchFamily="18" charset="0"/>
              </a:rPr>
              <a:t>, A. &amp; </a:t>
            </a:r>
            <a:r>
              <a:rPr lang="en-US" sz="6400" dirty="0" err="1" smtClean="0">
                <a:latin typeface="Times New Roman" panose="02020603050405020304" pitchFamily="18" charset="0"/>
                <a:ea typeface="Calibri" panose="020F0502020204030204" pitchFamily="34" charset="0"/>
                <a:cs typeface="Times New Roman" panose="02020603050405020304" pitchFamily="18" charset="0"/>
              </a:rPr>
              <a:t>Rothwell</a:t>
            </a:r>
            <a:r>
              <a:rPr lang="en-US" sz="6400" dirty="0" smtClean="0">
                <a:latin typeface="Times New Roman" panose="02020603050405020304" pitchFamily="18" charset="0"/>
                <a:ea typeface="Calibri" panose="020F0502020204030204" pitchFamily="34" charset="0"/>
                <a:cs typeface="Times New Roman" panose="02020603050405020304" pitchFamily="18" charset="0"/>
              </a:rPr>
              <a:t>, J. C. (2014). Magnetic transcranial stimulation at intensities below active motor threshold activates </a:t>
            </a:r>
            <a:r>
              <a:rPr lang="en-US" sz="6400" dirty="0" err="1" smtClean="0">
                <a:latin typeface="Times New Roman" panose="02020603050405020304" pitchFamily="18" charset="0"/>
                <a:ea typeface="Calibri" panose="020F0502020204030204" pitchFamily="34" charset="0"/>
                <a:cs typeface="Times New Roman" panose="02020603050405020304" pitchFamily="18" charset="0"/>
              </a:rPr>
              <a:t>intracortical</a:t>
            </a:r>
            <a:r>
              <a:rPr lang="en-US" sz="6400" dirty="0" smtClean="0">
                <a:latin typeface="Times New Roman" panose="02020603050405020304" pitchFamily="18" charset="0"/>
                <a:ea typeface="Calibri" panose="020F0502020204030204" pitchFamily="34" charset="0"/>
                <a:cs typeface="Times New Roman" panose="02020603050405020304" pitchFamily="18" charset="0"/>
              </a:rPr>
              <a:t> inhibitory circuits.</a:t>
            </a:r>
          </a:p>
          <a:p>
            <a:pPr marL="457200" marR="0" indent="-457200">
              <a:lnSpc>
                <a:spcPct val="220000"/>
              </a:lnSpc>
              <a:spcBef>
                <a:spcPts val="0"/>
              </a:spcBef>
              <a:spcAft>
                <a:spcPts val="800"/>
              </a:spcAft>
            </a:pPr>
            <a:r>
              <a:rPr lang="en-US" sz="6400" dirty="0" smtClean="0">
                <a:latin typeface="Times New Roman" panose="02020603050405020304" pitchFamily="18" charset="0"/>
                <a:ea typeface="Calibri" panose="020F0502020204030204" pitchFamily="34" charset="0"/>
                <a:cs typeface="Times New Roman" panose="02020603050405020304" pitchFamily="18" charset="0"/>
              </a:rPr>
              <a:t>Kulshrestha</a:t>
            </a:r>
            <a:r>
              <a:rPr lang="en-US" sz="6400" dirty="0">
                <a:latin typeface="Times New Roman" panose="02020603050405020304" pitchFamily="18" charset="0"/>
                <a:ea typeface="Calibri" panose="020F0502020204030204" pitchFamily="34" charset="0"/>
                <a:cs typeface="Times New Roman" panose="02020603050405020304" pitchFamily="18" charset="0"/>
              </a:rPr>
              <a:t>, S. P., Sharma, P. C., </a:t>
            </a:r>
            <a:r>
              <a:rPr lang="en-US" sz="6400" dirty="0" err="1">
                <a:latin typeface="Times New Roman" panose="02020603050405020304" pitchFamily="18" charset="0"/>
                <a:ea typeface="Calibri" panose="020F0502020204030204" pitchFamily="34" charset="0"/>
                <a:cs typeface="Times New Roman" panose="02020603050405020304" pitchFamily="18" charset="0"/>
              </a:rPr>
              <a:t>Jamini</a:t>
            </a:r>
            <a:r>
              <a:rPr lang="en-US" sz="6400" dirty="0">
                <a:latin typeface="Times New Roman" panose="02020603050405020304" pitchFamily="18" charset="0"/>
                <a:ea typeface="Calibri" panose="020F0502020204030204" pitchFamily="34" charset="0"/>
                <a:cs typeface="Times New Roman" panose="02020603050405020304" pitchFamily="18" charset="0"/>
              </a:rPr>
              <a:t>, N., Singh, V. P., </a:t>
            </a:r>
            <a:r>
              <a:rPr lang="en-US" sz="6400" dirty="0" err="1">
                <a:latin typeface="Times New Roman" panose="02020603050405020304" pitchFamily="18" charset="0"/>
                <a:ea typeface="Calibri" panose="020F0502020204030204" pitchFamily="34" charset="0"/>
                <a:cs typeface="Times New Roman" panose="02020603050405020304" pitchFamily="18" charset="0"/>
              </a:rPr>
              <a:t>Bala</a:t>
            </a:r>
            <a:r>
              <a:rPr lang="en-US" sz="6400" dirty="0">
                <a:latin typeface="Times New Roman" panose="02020603050405020304" pitchFamily="18" charset="0"/>
                <a:ea typeface="Calibri" panose="020F0502020204030204" pitchFamily="34" charset="0"/>
                <a:cs typeface="Times New Roman" panose="02020603050405020304" pitchFamily="18" charset="0"/>
              </a:rPr>
              <a:t>, K., Singh, L. C., ... &amp; Kumar, S. (2017). Unit-11 Domains of </a:t>
            </a:r>
            <a:r>
              <a:rPr lang="en-US" sz="6400" dirty="0" smtClean="0">
                <a:latin typeface="Times New Roman" panose="02020603050405020304" pitchFamily="18" charset="0"/>
                <a:ea typeface="Calibri" panose="020F0502020204030204" pitchFamily="34" charset="0"/>
                <a:cs typeface="Times New Roman" panose="02020603050405020304" pitchFamily="18" charset="0"/>
              </a:rPr>
              <a:t>Learning.</a:t>
            </a:r>
          </a:p>
          <a:p>
            <a:pPr marL="457200" marR="0" indent="-457200">
              <a:lnSpc>
                <a:spcPct val="220000"/>
              </a:lnSpc>
              <a:spcBef>
                <a:spcPts val="0"/>
              </a:spcBef>
              <a:spcAft>
                <a:spcPts val="800"/>
              </a:spcAft>
            </a:pPr>
            <a:r>
              <a:rPr lang="en-US" sz="6400" dirty="0">
                <a:latin typeface="Times New Roman" panose="02020603050405020304" pitchFamily="18" charset="0"/>
                <a:ea typeface="Calibri" panose="020F0502020204030204" pitchFamily="34" charset="0"/>
                <a:cs typeface="Times New Roman" panose="02020603050405020304" pitchFamily="18" charset="0"/>
              </a:rPr>
              <a:t>Yorks, L., &amp; Barto, J. (2015). Workplace, Organizational, and Societal: Three Domains of Learning for 21st‐Century Cities. </a:t>
            </a:r>
          </a:p>
          <a:p>
            <a:pPr marL="457200" marR="0" indent="-457200">
              <a:lnSpc>
                <a:spcPct val="200000"/>
              </a:lnSpc>
              <a:spcBef>
                <a:spcPts val="0"/>
              </a:spcBef>
              <a:spcAft>
                <a:spcPts val="800"/>
              </a:spcAft>
            </a:pPr>
            <a:endParaRPr lang="en-US" dirty="0" smtClean="0">
              <a:latin typeface="Times New Roman" panose="02020603050405020304" pitchFamily="18" charset="0"/>
              <a:ea typeface="Calibri" panose="020F0502020204030204" pitchFamily="34" charset="0"/>
              <a:cs typeface="Times New Roman" panose="02020603050405020304" pitchFamily="18" charset="0"/>
            </a:endParaRPr>
          </a:p>
          <a:p>
            <a:pPr marL="0" marR="0" indent="0">
              <a:lnSpc>
                <a:spcPct val="200000"/>
              </a:lnSpc>
              <a:spcBef>
                <a:spcPts val="0"/>
              </a:spcBef>
              <a:spcAft>
                <a:spcPts val="800"/>
              </a:spcAft>
              <a:buNone/>
            </a:pPr>
            <a:r>
              <a:rPr lang="en-US" sz="1600" dirty="0" smtClean="0">
                <a:latin typeface="Calibri" panose="020F0502020204030204" pitchFamily="34" charset="0"/>
                <a:ea typeface="Calibri" panose="020F0502020204030204" pitchFamily="34" charset="0"/>
                <a:cs typeface="Times New Roman" panose="02020603050405020304" pitchFamily="18" charset="0"/>
              </a:rPr>
              <a:t>	</a:t>
            </a:r>
            <a:endParaRPr lang="en-US" dirty="0"/>
          </a:p>
        </p:txBody>
      </p:sp>
    </p:spTree>
    <p:extLst>
      <p:ext uri="{BB962C8B-B14F-4D97-AF65-F5344CB8AC3E}">
        <p14:creationId xmlns:p14="http://schemas.microsoft.com/office/powerpoint/2010/main" val="2385805332"/>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103</TotalTime>
  <Words>752</Words>
  <Application>Microsoft Office PowerPoint</Application>
  <PresentationFormat>Widescreen</PresentationFormat>
  <Paragraphs>30</Paragraphs>
  <Slides>7</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7</vt:i4>
      </vt:variant>
    </vt:vector>
  </HeadingPairs>
  <TitlesOfParts>
    <vt:vector size="13" baseType="lpstr">
      <vt:lpstr>Arial</vt:lpstr>
      <vt:lpstr>Calibri</vt:lpstr>
      <vt:lpstr>Times New Roman</vt:lpstr>
      <vt:lpstr>Trebuchet MS</vt:lpstr>
      <vt:lpstr>Wingdings 3</vt:lpstr>
      <vt:lpstr>Facet</vt:lpstr>
      <vt:lpstr>Psychology </vt:lpstr>
      <vt:lpstr>Neuroenhancers </vt:lpstr>
      <vt:lpstr>Cont… </vt:lpstr>
      <vt:lpstr>Transcranial stimulation </vt:lpstr>
      <vt:lpstr>Speaker’s notes on neuroenhancement and transcranial stimulation</vt:lpstr>
      <vt:lpstr>Conti…</vt:lpstr>
      <vt:lpstr>References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Psychology</dc:title>
  <dc:creator>HENRY</dc:creator>
  <cp:lastModifiedBy>HENRY</cp:lastModifiedBy>
  <cp:revision>24</cp:revision>
  <dcterms:created xsi:type="dcterms:W3CDTF">2019-02-10T12:35:54Z</dcterms:created>
  <dcterms:modified xsi:type="dcterms:W3CDTF">2019-02-11T07:54:11Z</dcterms:modified>
</cp:coreProperties>
</file>